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1" r:id="rId3"/>
    <p:sldId id="307" r:id="rId4"/>
    <p:sldId id="297" r:id="rId5"/>
    <p:sldId id="295" r:id="rId6"/>
    <p:sldId id="298" r:id="rId7"/>
    <p:sldId id="282" r:id="rId8"/>
    <p:sldId id="308" r:id="rId9"/>
    <p:sldId id="301" r:id="rId10"/>
    <p:sldId id="347" r:id="rId11"/>
    <p:sldId id="351" r:id="rId12"/>
    <p:sldId id="352" r:id="rId13"/>
    <p:sldId id="353" r:id="rId14"/>
    <p:sldId id="358" r:id="rId15"/>
    <p:sldId id="359" r:id="rId16"/>
    <p:sldId id="346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7" d="100"/>
          <a:sy n="67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hooltv.nl/video/histoclips-nederlands-ind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54886"/>
            <a:ext cx="8856984" cy="1470025"/>
          </a:xfrm>
        </p:spPr>
        <p:txBody>
          <a:bodyPr>
            <a:noAutofit/>
          </a:bodyPr>
          <a:lstStyle/>
          <a:p>
            <a:r>
              <a:rPr lang="nl-NL" sz="8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Handelen in Oost-Azië</a:t>
            </a:r>
            <a:endParaRPr lang="nl-NL" sz="8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964516" y="5805263"/>
            <a:ext cx="6097310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en Indonesië</a:t>
            </a:r>
            <a:endParaRPr lang="nl-N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 descr="Pictogram Tijdvak 06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805263"/>
            <a:ext cx="695503" cy="695503"/>
          </a:xfrm>
          <a:prstGeom prst="rect">
            <a:avLst/>
          </a:prstGeom>
        </p:spPr>
      </p:pic>
      <p:pic>
        <p:nvPicPr>
          <p:cNvPr id="5" name="Afbeelding 4" descr="Pictogram Tijdvak 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84784"/>
            <a:ext cx="4088417" cy="41707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5263"/>
            <a:ext cx="695503" cy="6955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05263"/>
            <a:ext cx="695503" cy="69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867400" cy="94719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1197471"/>
            <a:ext cx="8820472" cy="52558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nl-NL" sz="2400" b="1" dirty="0" smtClean="0"/>
              <a:t>Om het </a:t>
            </a:r>
            <a:r>
              <a:rPr lang="nl-N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smtClean="0"/>
              <a:t>te handhaven kreeg de VOC </a:t>
            </a:r>
            <a:r>
              <a:rPr lang="nl-NL" sz="2400" b="1" u="sng" dirty="0" smtClean="0"/>
              <a:t>2 speciale rechten</a:t>
            </a:r>
            <a:r>
              <a:rPr lang="nl-NL" sz="2400" b="1" dirty="0" smtClean="0"/>
              <a:t>:</a:t>
            </a:r>
          </a:p>
          <a:p>
            <a:pPr>
              <a:lnSpc>
                <a:spcPct val="90000"/>
              </a:lnSpc>
              <a:buNone/>
            </a:pPr>
            <a:endParaRPr lang="nl-NL" sz="16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b="1" dirty="0" smtClean="0"/>
              <a:t>militaire voorrechten 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Gebruik van militairen en kanonnen op de schepen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Het bouwen van forten in Oost-Indië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Het recht om oorlog te voeren tegen </a:t>
            </a:r>
            <a:r>
              <a:rPr lang="nl-NL" sz="2400" dirty="0" err="1" smtClean="0"/>
              <a:t>Oost-Indiërs</a:t>
            </a:r>
            <a:r>
              <a:rPr lang="nl-NL" sz="2400" dirty="0" smtClean="0"/>
              <a:t> en tegen Europese landen die in Azië willen handelen (vooral Engeland, Spanje en Portugal)</a:t>
            </a:r>
          </a:p>
          <a:p>
            <a:pPr lvl="1">
              <a:lnSpc>
                <a:spcPct val="90000"/>
              </a:lnSpc>
              <a:buNone/>
            </a:pPr>
            <a:endParaRPr lang="nl-NL" sz="16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b="1" dirty="0" smtClean="0"/>
              <a:t>Het recht van contract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De VOC sloot contracten met lokale vorsten 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Zij maakten afspraken over de hoeveelheid en prijs van de specerijen</a:t>
            </a:r>
          </a:p>
        </p:txBody>
      </p:sp>
      <p:pic>
        <p:nvPicPr>
          <p:cNvPr id="4" name="Tijdelijke aanduiding voor inhoud 3" descr="J.P. Co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707" y="4211555"/>
            <a:ext cx="3287781" cy="2467338"/>
          </a:xfrm>
          <a:prstGeom prst="rect">
            <a:avLst/>
          </a:prstGeom>
        </p:spPr>
      </p:pic>
      <p:pic>
        <p:nvPicPr>
          <p:cNvPr id="5" name="Tijdelijke aanduiding voor inhoud 3" descr="J.P. Co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879" y="4221088"/>
            <a:ext cx="3031127" cy="246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Jan Pieterszoon Coen</a:t>
            </a:r>
            <a:endParaRPr lang="nl-NL" dirty="0"/>
          </a:p>
        </p:txBody>
      </p:sp>
      <p:pic>
        <p:nvPicPr>
          <p:cNvPr id="4" name="Tijdelijke aanduiding voor inhoud 3" descr="J.P. Co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376" y="3933056"/>
            <a:ext cx="1942099" cy="2632623"/>
          </a:xfrm>
        </p:spPr>
      </p:pic>
      <p:pic>
        <p:nvPicPr>
          <p:cNvPr id="5" name="Picture 1027" descr="E:\claudio's zaken\Schoonhovens College 2008-2009\Geschiedenis\Indonesie\444px-Jan_Pieterszoon_Coen_by_Jacob_Wa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96752"/>
            <a:ext cx="1941686" cy="26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Gouverneur-generaal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Hoogste baas van de VOC in Azië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Hoofdkwartier: Batavia (1619)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Alle </a:t>
            </a:r>
            <a:r>
              <a:rPr lang="nl-NL" sz="2400" b="1" dirty="0" err="1" smtClean="0"/>
              <a:t>VOC-schepen</a:t>
            </a:r>
            <a:r>
              <a:rPr lang="nl-NL" sz="2400" b="1" dirty="0" smtClean="0"/>
              <a:t> langs Batavia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Belangrijkste plaats in Oost-Indië</a:t>
            </a:r>
            <a:endParaRPr lang="nl-NL" sz="2400" b="1" dirty="0"/>
          </a:p>
        </p:txBody>
      </p:sp>
      <p:pic>
        <p:nvPicPr>
          <p:cNvPr id="7" name="Tijdelijke aanduiding voor inhoud 3" descr="J.P. Co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6707" y="4149080"/>
            <a:ext cx="3287781" cy="2592288"/>
          </a:xfrm>
          <a:prstGeom prst="rect">
            <a:avLst/>
          </a:prstGeom>
        </p:spPr>
      </p:pic>
      <p:pic>
        <p:nvPicPr>
          <p:cNvPr id="8" name="Tijdelijke aanduiding voor inhoud 3" descr="J.P. Co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206" y="4365104"/>
            <a:ext cx="3633706" cy="2348879"/>
          </a:xfrm>
          <a:prstGeom prst="rect">
            <a:avLst/>
          </a:prstGeom>
        </p:spPr>
      </p:pic>
      <p:pic>
        <p:nvPicPr>
          <p:cNvPr id="9" name="Tijdelijke aanduiding voor inhoud 3" descr="J.P. Co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476002"/>
            <a:ext cx="3287781" cy="246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Jan Pieterszoon Coen</a:t>
            </a:r>
            <a:endParaRPr lang="nl-NL" dirty="0"/>
          </a:p>
        </p:txBody>
      </p:sp>
      <p:pic>
        <p:nvPicPr>
          <p:cNvPr id="4" name="Tijdelijke aanduiding voor inhoud 3" descr="J.P. Co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376" y="1484784"/>
            <a:ext cx="1942099" cy="2632623"/>
          </a:xfr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VOC wilde monopolie met </a:t>
            </a:r>
            <a:r>
              <a:rPr lang="nl-NL" sz="2400" b="1" dirty="0" err="1" smtClean="0"/>
              <a:t>Banda-eilanden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Nootmuskaat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</a:t>
            </a:r>
            <a:r>
              <a:rPr lang="nl-NL" sz="2400" b="1" dirty="0" err="1" smtClean="0"/>
              <a:t>Banda</a:t>
            </a:r>
            <a:r>
              <a:rPr lang="nl-NL" sz="2400" b="1" dirty="0" smtClean="0"/>
              <a:t> weigerde een monopolie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handel met Engelsen en Chinezen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geen toestemming voor een fort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Straf van Coen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15.000 bewoners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600 overlevenden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de rest: uitgemoord </a:t>
            </a:r>
            <a:endParaRPr lang="nl-NL" sz="2400" b="1" dirty="0"/>
          </a:p>
        </p:txBody>
      </p:sp>
      <p:pic>
        <p:nvPicPr>
          <p:cNvPr id="7" name="Tijdelijke aanduiding voor inhoud 3" descr="J.P. Co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7417720" cy="508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76174E-7 L 0.3427 0.216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factorij Hougl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6" y="1340768"/>
            <a:ext cx="8316416" cy="530171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Handel in Azië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nl-NL" dirty="0" smtClean="0">
              <a:latin typeface="Arial" charset="0"/>
            </a:endParaRPr>
          </a:p>
          <a:p>
            <a:endParaRPr lang="nl-NL" dirty="0" smtClean="0"/>
          </a:p>
        </p:txBody>
      </p:sp>
      <p:pic>
        <p:nvPicPr>
          <p:cNvPr id="6" name="Afbeelding 5" descr="Azië 3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842" y="1340768"/>
            <a:ext cx="3655636" cy="504056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419872" y="45091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India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4644008" y="49411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Oost-Indië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724128" y="32036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Japan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4716016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China</a:t>
            </a:r>
            <a:endParaRPr lang="nl-NL" b="1" dirty="0"/>
          </a:p>
        </p:txBody>
      </p:sp>
      <p:pic>
        <p:nvPicPr>
          <p:cNvPr id="13" name="Afbeelding 12" descr="VOC-schip Bata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5661248"/>
            <a:ext cx="720080" cy="540060"/>
          </a:xfrm>
          <a:prstGeom prst="rect">
            <a:avLst/>
          </a:prstGeom>
        </p:spPr>
      </p:pic>
      <p:pic>
        <p:nvPicPr>
          <p:cNvPr id="14" name="Afbeelding 13" descr="lak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140968"/>
            <a:ext cx="1872208" cy="1074647"/>
          </a:xfrm>
          <a:prstGeom prst="rect">
            <a:avLst/>
          </a:prstGeom>
        </p:spPr>
      </p:pic>
      <p:pic>
        <p:nvPicPr>
          <p:cNvPr id="15" name="Afbeelding 14" descr="lak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132856"/>
            <a:ext cx="2054675" cy="1284172"/>
          </a:xfrm>
          <a:prstGeom prst="rect">
            <a:avLst/>
          </a:prstGeom>
        </p:spPr>
      </p:pic>
      <p:pic>
        <p:nvPicPr>
          <p:cNvPr id="16" name="Afbeelding 15" descr="lak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5741" y="4221088"/>
            <a:ext cx="1446139" cy="1284172"/>
          </a:xfrm>
          <a:prstGeom prst="rect">
            <a:avLst/>
          </a:prstGeom>
        </p:spPr>
      </p:pic>
      <p:pic>
        <p:nvPicPr>
          <p:cNvPr id="17" name="Afbeelding 16" descr="lak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6290" y="5157192"/>
            <a:ext cx="1744798" cy="1284172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323528" y="1268760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Factorij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Handelspost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Kantoren en pakhuizen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Fort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Vooral op Java en de </a:t>
            </a:r>
            <a:r>
              <a:rPr lang="nl-NL" sz="2400" b="1" dirty="0" err="1" smtClean="0"/>
              <a:t>Molukken</a:t>
            </a:r>
            <a:endParaRPr lang="nl-NL" sz="2400" b="1" dirty="0" smtClean="0"/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Op Ceylon (=Sri Lanka)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Handel naar Europa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specerijen (Oost-Indië)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kaneel, textiel, thee en koffie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VOC </a:t>
            </a:r>
            <a:r>
              <a:rPr lang="nl-NL" sz="2400" b="1" u="sng" dirty="0" smtClean="0"/>
              <a:t>NIET</a:t>
            </a:r>
            <a:r>
              <a:rPr lang="nl-NL" sz="2400" b="1" dirty="0" smtClean="0"/>
              <a:t> geïnteresseerd in kolonies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VOC </a:t>
            </a:r>
            <a:r>
              <a:rPr lang="nl-NL" sz="2400" b="1" u="sng" dirty="0" smtClean="0"/>
              <a:t>UITSLUITEND</a:t>
            </a:r>
            <a:r>
              <a:rPr lang="nl-NL" sz="2400" b="1" dirty="0" smtClean="0"/>
              <a:t> geïnteresseerd in handelsposten en veilige havens (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factorijen</a:t>
            </a:r>
            <a:r>
              <a:rPr lang="nl-NL" sz="24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Samenwerken met de lokale vorsten en bevolking</a:t>
            </a:r>
          </a:p>
          <a:p>
            <a:pPr lvl="1">
              <a:buFont typeface="Arial" pitchFamily="34" charset="0"/>
              <a:buChar char="•"/>
            </a:pP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0.03701 C 0.10313 0.03794 0.13334 0.04094 0.16771 0.04488 C 0.17483 0.04811 0.17014 0.0458 0.18108 0.05297 C 0.1882 0.05783 0.20087 0.05806 0.20868 0.05945 C 0.21667 0.05899 0.22483 0.05806 0.23282 0.05783 C 0.25209 0.05714 0.27136 0.05714 0.29063 0.05621 C 0.29566 0.05598 0.30417 0.04834 0.30747 0.04811 C 0.31545 0.04765 0.32361 0.04696 0.3316 0.04649 C 0.33889 0.04048 0.33143 0.04557 0.34375 0.04187 C 0.35209 0.03932 0.35868 0.03238 0.36667 0.02891 C 0.37691 0.02429 0.37882 0.0155 0.38716 0.0081 C 0.38907 0.00439 0.39202 0.00116 0.39306 -0.00324 C 0.39341 -0.00486 0.39358 -0.00671 0.39427 -0.0081 C 0.39514 -0.00995 0.39688 -0.01087 0.39792 -0.01272 C 0.41146 -0.03539 0.39844 -0.01365 0.404 -0.0273 C 0.40955 -0.04094 0.41129 -0.04557 0.41354 -0.06107 C 0.41511 -0.09045 0.42049 -0.12468 0.40747 -0.15082 C 0.40469 -0.16355 0.40052 -0.17465 0.39427 -0.1846 C 0.39254 -0.18737 0.39254 -0.19177 0.39063 -0.19431 C 0.38872 -0.19686 0.38559 -0.19662 0.38351 -0.19894 C 0.37257 -0.21073 0.38663 -0.19778 0.37622 -0.20703 C 0.36719 -0.22508 0.34375 -0.22646 0.32917 -0.22785 C 0.32084 -0.23155 0.32448 -0.22993 0.31841 -0.23271 C 0.31719 -0.23317 0.31476 -0.23433 0.31476 -0.23433 C 0.31476 -0.23433 0.31806 -0.23525 0.31962 -0.23595 C 0.32205 -0.23687 0.32448 -0.23803 0.32691 -0.23919 C 0.33177 -0.24127 0.33646 -0.24358 0.34132 -0.24566 C 0.34271 -0.24636 0.34358 -0.24798 0.34497 -0.2489 C 0.34601 -0.2496 0.34722 -0.24983 0.34844 -0.25029 C 0.35157 -0.25654 0.354 -0.25538 0.35816 -0.26001 C 0.36146 -0.26371 0.36285 -0.26648 0.36545 -0.27134 C 0.36736 -0.27897 0.3717 -0.28036 0.37379 -0.28892 C 0.3724 -0.32293 0.375 -0.30974 0.37014 -0.32917 C 0.36979 -0.33079 0.36788 -0.3301 0.36667 -0.33056 C 0.36424 -0.33172 0.35938 -0.3338 0.35938 -0.3338 C 0.3632 -0.34143 0.36042 -0.33796 0.36893 -0.34189 C 0.37014 -0.34236 0.37257 -0.34351 0.37257 -0.34351 C 0.37778 -0.34305 0.38316 -0.34374 0.3882 -0.34189 C 0.39601 -0.33912 0.39809 -0.32755 0.40521 -0.32431 C 0.41563 -0.30974 0.42188 -0.28661 0.43038 -0.26972 C 0.43177 -0.26209 0.43386 -0.25492 0.43525 -0.24728 C 0.43611 -0.2378 0.43663 -0.2304 0.43889 -0.22161 C 0.44184 -0.19778 0.44358 -0.17257 0.43768 -0.1492 C 0.43472 -0.11751 0.42865 -0.08721 0.41962 -0.05783 C 0.41493 -0.04256 0.41285 -0.02753 0.40521 -0.01434 C 0.39844 -0.00278 0.39827 0.00925 0.3882 0.01758 C 0.38212 0.03007 0.3717 0.04164 0.36059 0.04488 C 0.34983 0.05436 0.33577 0.05459 0.32327 0.05621 C 0.30903 0.06246 0.3165 0.05991 0.28472 0.05621 C 0.28091 0.05575 0.27743 0.05297 0.27379 0.05135 C 0.27101 0.0502 0.26667 0.04488 0.26667 0.04488 C 0.26094 0.034 0.25191 0.03192 0.24254 0.03053 C 0.23351 0.0266 0.23229 0.0229 0.22448 0.01619 C 0.22014 0.0074 0.21597 0.00763 0.20868 0.00486 C 0.20625 0.00393 0.20157 0.00162 0.20157 0.00162 C 0.2 1.18899E-6 0.19844 -0.00185 0.1967 -0.00324 C 0.19566 -0.00416 0.19393 -0.0037 0.19306 -0.00486 C 0.19184 -0.00648 0.19167 -0.00925 0.19063 -0.0111 C 0.18802 -0.01527 0.18368 -0.0192 0.17986 -0.02082 C 0.17466 -0.02776 0.17014 -0.03447 0.16424 -0.04002 C 0.15764 -0.0532 0.15209 -0.06616 0.14497 -0.07865 C 0.13993 -0.08744 0.13872 -0.09484 0.1316 -0.10109 C 0.12448 -0.11543 0.129 -0.08929 0.12917 -0.08837 C 0.13021 -0.08004 0.13195 -0.07217 0.13403 -0.06408 C 0.13594 -0.05621 0.13646 -0.04187 0.14132 -0.03539 C 0.15035 -0.02336 0.16285 -0.01874 0.175 -0.01596 C 0.19097 -0.01712 0.20122 -0.01573 0.21233 -0.03054 " pathEditMode="relative" ptsTypes="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96808E-7 L 0.25 -0.1554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7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2" grpId="0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ederlandsekoloni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144"/>
            <a:ext cx="9144000" cy="4231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Wereldeconomie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 descr="coffee_beans_PNG92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3633" y="2700735"/>
            <a:ext cx="3419872" cy="2279101"/>
          </a:xfrm>
          <a:prstGeom prst="rect">
            <a:avLst/>
          </a:prstGeom>
        </p:spPr>
      </p:pic>
      <p:pic>
        <p:nvPicPr>
          <p:cNvPr id="14" name="Afbeelding 13" descr="coffee_beans_PNG92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2328" y="2492896"/>
            <a:ext cx="1449508" cy="2279101"/>
          </a:xfrm>
          <a:prstGeom prst="rect">
            <a:avLst/>
          </a:prstGeom>
        </p:spPr>
      </p:pic>
      <p:pic>
        <p:nvPicPr>
          <p:cNvPr id="15" name="Afbeelding 14" descr="coffee_beans_PNG927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8876" y="1700808"/>
            <a:ext cx="1449508" cy="1502656"/>
          </a:xfrm>
          <a:prstGeom prst="rect">
            <a:avLst/>
          </a:prstGeom>
        </p:spPr>
      </p:pic>
      <p:pic>
        <p:nvPicPr>
          <p:cNvPr id="16" name="Afbeelding 15" descr="coffee_beans_PNG927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700808"/>
            <a:ext cx="1282266" cy="1502656"/>
          </a:xfrm>
          <a:prstGeom prst="rect">
            <a:avLst/>
          </a:prstGeom>
        </p:spPr>
      </p:pic>
      <p:pic>
        <p:nvPicPr>
          <p:cNvPr id="17" name="Afbeelding 16" descr="coffee_beans_PNG927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492896"/>
            <a:ext cx="1449508" cy="1116915"/>
          </a:xfrm>
          <a:prstGeom prst="rect">
            <a:avLst/>
          </a:prstGeom>
        </p:spPr>
      </p:pic>
      <p:pic>
        <p:nvPicPr>
          <p:cNvPr id="18" name="Afbeelding 17" descr="coffee_beans_PNG927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3212976"/>
            <a:ext cx="1449508" cy="106581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39552" y="558924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Handel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Tussen alle werelddelen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Vraag en aanbod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0132 L -0.27725 -0.221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36597 -0.249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-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33403 -0.25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-125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994E-7 L -0.36944 -0.046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994E-7 L -0.36944 -0.046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4166E-6 L -0.22882 -0.13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8789" y="4437112"/>
            <a:ext cx="2043926" cy="12637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Ondergang van de VOC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1264897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Corruptie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Minder investeringen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Slechte boekhouding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Buitenlandse concurrentie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Republiek is niet langer de machtigste in Europa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East India Company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VOC verliest handelsposten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Oorlogen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Oorlog is slecht voor de handel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VOC-schepen kunnen niet naar Amsterdam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Frankrijk bezet de Republiek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r>
              <a:rPr lang="nl-NL" sz="2400" b="1" dirty="0" smtClean="0">
                <a:sym typeface="Wingdings" panose="05000000000000000000" pitchFamily="2" charset="2"/>
              </a:rPr>
              <a:t> 1799: VOC failliet</a:t>
            </a: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90" y="5512425"/>
            <a:ext cx="3738318" cy="12211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3738318" cy="12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6198 -3.7037E-7 L -0.06198 0.03009 L -0.12396 0.03009 L -0.12396 0.06042 L -0.18594 0.06042 L -0.18594 0.09074 L -0.24775 0.09074 L -0.24775 0.12083 L -0.30972 0.12083 L -0.30972 0.15139 L -0.3717 0.15139 L -0.3717 0.18171 L -0.43316 0.18171 L -0.43316 0.21227 " pathEditMode="relative" rAng="0" ptsTypes="AAAAAAAAAAAAAAA">
                                      <p:cBhvr>
                                        <p:cTn id="6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1680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1720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1760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1640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323528" y="980728"/>
            <a:ext cx="0" cy="93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179512" y="980728"/>
            <a:ext cx="0" cy="288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1187624" y="980728"/>
            <a:ext cx="0" cy="90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107504" y="3861048"/>
            <a:ext cx="26642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1595-1597</a:t>
            </a:r>
          </a:p>
          <a:p>
            <a:r>
              <a:rPr lang="nl-NL" b="1" dirty="0" smtClean="0"/>
              <a:t>Nederlanders ontdekken zeeroute naar Oost-Indië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251520" y="1916832"/>
            <a:ext cx="6480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1602</a:t>
            </a:r>
          </a:p>
          <a:p>
            <a:r>
              <a:rPr lang="nl-NL" b="1" dirty="0" smtClean="0"/>
              <a:t>VOC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1079612" y="1916728"/>
            <a:ext cx="25922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1621</a:t>
            </a:r>
          </a:p>
          <a:p>
            <a:r>
              <a:rPr lang="nl-NL" b="1" dirty="0" smtClean="0"/>
              <a:t>Strafexpeditie van Coen op de Banda-eilanden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8892480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7740352" y="2852936"/>
            <a:ext cx="1296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1799</a:t>
            </a:r>
          </a:p>
          <a:p>
            <a:r>
              <a:rPr lang="nl-NL" b="1" dirty="0" smtClean="0"/>
              <a:t>VOC failliet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1043608" y="980728"/>
            <a:ext cx="0" cy="21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611560" y="3142709"/>
            <a:ext cx="25922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1619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/>
              <a:t>Stichting van Batavia</a:t>
            </a:r>
            <a:endParaRPr lang="nl-NL" dirty="0"/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" y="5300015"/>
            <a:ext cx="1846308" cy="136934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302060"/>
            <a:ext cx="1309807" cy="133618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99233"/>
            <a:ext cx="1701811" cy="1341813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64686"/>
            <a:ext cx="1788475" cy="1226768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19" y="5301208"/>
            <a:ext cx="1746385" cy="130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Specerijen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464184" cy="4757639"/>
          </a:xfrm>
        </p:spPr>
      </p:pic>
      <p:sp>
        <p:nvSpPr>
          <p:cNvPr id="5" name="Tekstvak 4"/>
          <p:cNvSpPr txBox="1"/>
          <p:nvPr/>
        </p:nvSpPr>
        <p:spPr>
          <a:xfrm>
            <a:off x="4067944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nootmuskaat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63688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foelie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995936" y="5013176"/>
            <a:ext cx="91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kaneel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652120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kruidnagel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60232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peper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051720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peper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63000" cy="482453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nl-NL" sz="2600" b="1" dirty="0" smtClean="0"/>
              <a:t>1512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Portugezen ontdekken zeeroute 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Francisco </a:t>
            </a:r>
            <a:r>
              <a:rPr lang="nl-NL" sz="2600" b="1" dirty="0" err="1" smtClean="0"/>
              <a:t>Serrão</a:t>
            </a:r>
            <a:endParaRPr lang="nl-NL" sz="2600" b="1" dirty="0" smtClean="0"/>
          </a:p>
          <a:p>
            <a:pPr lvl="1">
              <a:buNone/>
            </a:pPr>
            <a:endParaRPr lang="nl-NL" sz="2600" b="1" dirty="0" smtClean="0"/>
          </a:p>
          <a:p>
            <a:pPr>
              <a:buNone/>
            </a:pPr>
            <a:r>
              <a:rPr lang="nl-NL" sz="2600" b="1" dirty="0" smtClean="0"/>
              <a:t>1595-1597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Nederlanders ontdekken zeeroute naar Oost-Indië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Cornelis de Houtman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4 schepen met 240 man (onder meer de </a:t>
            </a:r>
            <a:r>
              <a:rPr lang="nl-NL" sz="2600" b="1" i="1" dirty="0" err="1" smtClean="0"/>
              <a:t>Duyfken</a:t>
            </a:r>
            <a:r>
              <a:rPr lang="nl-NL" sz="2600" b="1" i="1" dirty="0" smtClean="0"/>
              <a:t>)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i="1" dirty="0" smtClean="0"/>
              <a:t>Slechts 3 schepen en 87 man keren terug</a:t>
            </a:r>
          </a:p>
          <a:p>
            <a:pPr lvl="3">
              <a:buFont typeface="Symbol" pitchFamily="18" charset="2"/>
              <a:buChar char="·"/>
            </a:pPr>
            <a:r>
              <a:rPr lang="nl-NL" sz="2600" b="1" dirty="0" smtClean="0"/>
              <a:t>Succes: route ontdekt</a:t>
            </a:r>
          </a:p>
          <a:p>
            <a:pPr lvl="3">
              <a:buFont typeface="Symbol" pitchFamily="18" charset="2"/>
              <a:buChar char="·"/>
            </a:pPr>
            <a:r>
              <a:rPr lang="nl-NL" sz="2600" b="1" dirty="0" smtClean="0"/>
              <a:t>Geen succes: veel doden, onderneming maakte verlies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“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ontdekt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Oost-Indië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436693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1268760"/>
            <a:ext cx="2136785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58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028"/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4400">
                <a:solidFill>
                  <a:srgbClr val="FF0000"/>
                </a:solidFill>
              </a:rPr>
              <a:t>Cornelis de Houtman</a:t>
            </a:r>
            <a:br>
              <a:rPr lang="nl-NL" sz="4400">
                <a:solidFill>
                  <a:srgbClr val="FF0000"/>
                </a:solidFill>
              </a:rPr>
            </a:br>
            <a:r>
              <a:rPr lang="nl-NL" sz="4400">
                <a:solidFill>
                  <a:srgbClr val="FF0000"/>
                </a:solidFill>
              </a:rPr>
              <a:t>met zijn schepen</a:t>
            </a:r>
            <a:endParaRPr lang="nl-NL" sz="4400" b="0">
              <a:solidFill>
                <a:schemeClr val="tx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Duyfken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Oostindië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369926"/>
            <a:ext cx="6858000" cy="36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4114800" cy="1143000"/>
          </a:xfrm>
        </p:spPr>
        <p:txBody>
          <a:bodyPr/>
          <a:lstStyle/>
          <a:p>
            <a:r>
              <a:rPr lang="nl-NL" smtClean="0"/>
              <a:t>Indonesië</a:t>
            </a:r>
          </a:p>
        </p:txBody>
      </p:sp>
      <p:pic>
        <p:nvPicPr>
          <p:cNvPr id="2051" name="Picture 3" descr="E:\claudio's zaken\Schoonhovens College 2008-2009\Geschiedenis\Indonesie\Scanned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60550"/>
            <a:ext cx="73152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5867400" cy="1981200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Losse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compagnieën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964488" cy="4179168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·"/>
            </a:pPr>
            <a:r>
              <a:rPr lang="nl-NL" sz="2400" dirty="0" smtClean="0"/>
              <a:t>Investeren in een schip naar Oost-Indië</a:t>
            </a:r>
          </a:p>
          <a:p>
            <a:pPr>
              <a:buFont typeface="Symbol" pitchFamily="18" charset="2"/>
              <a:buChar char="·"/>
            </a:pPr>
            <a:r>
              <a:rPr lang="nl-NL" sz="2400" dirty="0" smtClean="0"/>
              <a:t>Na afloop alles verkopen </a:t>
            </a:r>
            <a:r>
              <a:rPr lang="nl-NL" sz="2400" dirty="0" smtClean="0">
                <a:sym typeface="Wingdings" pitchFamily="2" charset="2"/>
              </a:rPr>
              <a:t> winst delen</a:t>
            </a:r>
          </a:p>
          <a:p>
            <a:pPr>
              <a:buFont typeface="Symbol" pitchFamily="18" charset="2"/>
              <a:buChar char="·"/>
            </a:pPr>
            <a:r>
              <a:rPr lang="nl-NL" sz="2400" dirty="0" smtClean="0">
                <a:sym typeface="Wingdings" pitchFamily="2" charset="2"/>
              </a:rPr>
              <a:t>Investeren in de handel om winst te maken</a:t>
            </a: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	</a:t>
            </a:r>
            <a:r>
              <a:rPr lang="nl-NL" sz="2400" b="1" dirty="0" smtClean="0">
                <a:solidFill>
                  <a:schemeClr val="bg1"/>
                </a:solidFill>
                <a:sym typeface="Wingdings" pitchFamily="2" charset="2"/>
              </a:rPr>
              <a:t>= handelskapitalisme</a:t>
            </a:r>
          </a:p>
          <a:p>
            <a:pPr>
              <a:buNone/>
            </a:pPr>
            <a:endParaRPr lang="nl-NL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NL" sz="2400" b="1" dirty="0" smtClean="0">
                <a:sym typeface="Wingdings" pitchFamily="2" charset="2"/>
              </a:rPr>
              <a:t>Nadeel:</a:t>
            </a:r>
            <a:endParaRPr lang="nl-NL" sz="2400" b="1" dirty="0" smtClean="0"/>
          </a:p>
          <a:p>
            <a:pPr>
              <a:buFont typeface="Symbol" pitchFamily="18" charset="2"/>
              <a:buChar char="·"/>
            </a:pPr>
            <a:r>
              <a:rPr lang="nl-NL" sz="2400" dirty="0" smtClean="0"/>
              <a:t>Veel losse compagnieën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noProof="1" smtClean="0">
                <a:sym typeface="Wingdings" pitchFamily="2" charset="2"/>
              </a:rPr>
              <a:t></a:t>
            </a:r>
            <a:r>
              <a:rPr lang="nl-NL" sz="2400" dirty="0" smtClean="0"/>
              <a:t> hogere inkoopprijzen </a:t>
            </a:r>
          </a:p>
          <a:p>
            <a:pPr>
              <a:buFont typeface="Symbol" pitchFamily="18" charset="2"/>
              <a:buChar char="·"/>
            </a:pPr>
            <a:r>
              <a:rPr lang="nl-NL" sz="2400" dirty="0" smtClean="0"/>
              <a:t>Veel losse compagnieën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noProof="1" smtClean="0">
                <a:sym typeface="Wingdings" pitchFamily="2" charset="2"/>
              </a:rPr>
              <a:t></a:t>
            </a:r>
            <a:r>
              <a:rPr lang="nl-NL" sz="2400" dirty="0" smtClean="0"/>
              <a:t> lagere verkoopprijzen</a:t>
            </a:r>
          </a:p>
        </p:txBody>
      </p:sp>
      <p:pic>
        <p:nvPicPr>
          <p:cNvPr id="4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161" y="1960240"/>
            <a:ext cx="3048335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ereenigde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ostindische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ompagnie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6169" y="1997213"/>
            <a:ext cx="3827685" cy="3904753"/>
          </a:xfrm>
        </p:spPr>
      </p:pic>
      <p:sp>
        <p:nvSpPr>
          <p:cNvPr id="5" name="Rechthoek 4"/>
          <p:cNvSpPr/>
          <p:nvPr/>
        </p:nvSpPr>
        <p:spPr>
          <a:xfrm>
            <a:off x="3923928" y="119675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1602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1880" y="332656"/>
            <a:ext cx="40672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ereenigde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nl-N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ostindische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ompagnie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621360"/>
          </a:xfrm>
        </p:spPr>
        <p:txBody>
          <a:bodyPr>
            <a:normAutofit fontScale="77500" lnSpcReduction="20000"/>
          </a:bodyPr>
          <a:lstStyle/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Vereniging van handelaren: samen sterk</a:t>
            </a:r>
          </a:p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Opgericht door de Staten-Generaal in 1602</a:t>
            </a:r>
          </a:p>
          <a:p>
            <a:pPr>
              <a:buFont typeface="Symbol" pitchFamily="18" charset="2"/>
              <a:buChar char="·"/>
            </a:pPr>
            <a:endParaRPr lang="nl-NL" dirty="0" smtClean="0">
              <a:latin typeface="Arial" charset="0"/>
            </a:endParaRPr>
          </a:p>
          <a:p>
            <a:pPr>
              <a:buNone/>
            </a:pPr>
            <a:r>
              <a:rPr lang="nl-NL" b="1" dirty="0" smtClean="0">
                <a:latin typeface="Arial" charset="0"/>
              </a:rPr>
              <a:t>Twee redenen:</a:t>
            </a:r>
          </a:p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Concurrentie tussen Nederlanders tegengaan</a:t>
            </a:r>
          </a:p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Beter concurreren met buitenland</a:t>
            </a:r>
          </a:p>
          <a:p>
            <a:pPr>
              <a:buFont typeface="Symbol" pitchFamily="18" charset="2"/>
              <a:buChar char="·"/>
            </a:pPr>
            <a:endParaRPr lang="nl-NL" dirty="0" smtClean="0">
              <a:latin typeface="Arial" charset="0"/>
            </a:endParaRPr>
          </a:p>
          <a:p>
            <a:pPr marL="514350" indent="-514350">
              <a:buFont typeface="Wingdings"/>
              <a:buChar char="è"/>
            </a:pPr>
            <a:r>
              <a:rPr lang="nl-NL" dirty="0" smtClean="0">
                <a:latin typeface="Arial" charset="0"/>
              </a:rPr>
              <a:t>Zo werd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concurrentie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nl-NL" dirty="0" smtClean="0">
                <a:latin typeface="Arial" charset="0"/>
              </a:rPr>
              <a:t>be</a:t>
            </a:r>
            <a:r>
              <a:rPr lang="nl-NL" dirty="0" smtClean="0"/>
              <a:t>ë</a:t>
            </a:r>
            <a:r>
              <a:rPr lang="nl-NL" dirty="0" smtClean="0">
                <a:latin typeface="Arial" charset="0"/>
              </a:rPr>
              <a:t>indigd </a:t>
            </a:r>
          </a:p>
          <a:p>
            <a:pPr marL="514350" indent="-514350">
              <a:buFont typeface="Wingdings"/>
              <a:buChar char="è"/>
            </a:pPr>
            <a:r>
              <a:rPr lang="nl-NL" dirty="0" smtClean="0">
                <a:latin typeface="Arial" charset="0"/>
              </a:rPr>
              <a:t>Zo kwam er </a:t>
            </a:r>
            <a:r>
              <a:rPr lang="nl-NL" dirty="0" smtClean="0">
                <a:latin typeface="Arial" charset="0"/>
                <a:cs typeface="Arial" charset="0"/>
              </a:rPr>
              <a:t>éé</a:t>
            </a:r>
            <a:r>
              <a:rPr lang="nl-NL" dirty="0" smtClean="0">
                <a:latin typeface="Arial" charset="0"/>
              </a:rPr>
              <a:t>n sterke onderneming</a:t>
            </a:r>
          </a:p>
          <a:p>
            <a:pPr>
              <a:buNone/>
            </a:pPr>
            <a:endParaRPr lang="nl-NL" dirty="0" smtClean="0">
              <a:latin typeface="Arial" charset="0"/>
            </a:endParaRPr>
          </a:p>
        </p:txBody>
      </p:sp>
      <p:pic>
        <p:nvPicPr>
          <p:cNvPr id="4" name="Picture 2" descr="E:\claudio's zaken\Schoonhovens College 2008-2009\Geschiedenis\Indonesie\149px-VOC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316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867400" cy="94719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2558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nl-NL" sz="2400" b="1" dirty="0" smtClean="0"/>
              <a:t>De VOC kreeg een opdracht van de Staten-Generaal: </a:t>
            </a:r>
          </a:p>
          <a:p>
            <a:pPr>
              <a:lnSpc>
                <a:spcPct val="150000"/>
              </a:lnSpc>
              <a:buNone/>
            </a:pPr>
            <a:r>
              <a:rPr lang="nl-NL" sz="2400" b="1" i="1" dirty="0" smtClean="0">
                <a:solidFill>
                  <a:srgbClr val="FFFF00"/>
                </a:solidFill>
              </a:rPr>
              <a:t>“zorg dat je de handel in specerijen stevig in handen hebt”</a:t>
            </a:r>
            <a:endParaRPr lang="nl-NL" sz="2400" b="1" dirty="0" smtClean="0"/>
          </a:p>
          <a:p>
            <a:pPr>
              <a:lnSpc>
                <a:spcPct val="150000"/>
              </a:lnSpc>
              <a:buNone/>
            </a:pPr>
            <a:r>
              <a:rPr lang="nl-NL" sz="2400" b="1" dirty="0" smtClean="0"/>
              <a:t>Oost-Indië mocht alleen met de Republiek handelen</a:t>
            </a:r>
          </a:p>
          <a:p>
            <a:pPr>
              <a:lnSpc>
                <a:spcPct val="150000"/>
              </a:lnSpc>
              <a:buNone/>
            </a:pPr>
            <a:r>
              <a:rPr lang="nl-NL" sz="2400" b="1" dirty="0" smtClean="0"/>
              <a:t>De Republiek had er het </a:t>
            </a:r>
            <a:r>
              <a:rPr lang="nl-NL" sz="2400" b="1" i="1" u="sng" dirty="0" smtClean="0"/>
              <a:t>alleenrecht</a:t>
            </a:r>
            <a:r>
              <a:rPr lang="nl-NL" sz="2400" b="1" dirty="0" smtClean="0"/>
              <a:t> op de </a:t>
            </a:r>
            <a:r>
              <a:rPr lang="nl-NL" sz="2400" b="1" i="1" u="sng" dirty="0" smtClean="0"/>
              <a:t>handel in specerijen</a:t>
            </a:r>
            <a:endParaRPr lang="nl-NL" sz="2400" b="1" dirty="0" smtClean="0"/>
          </a:p>
          <a:p>
            <a:pPr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monopolie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Alleenrecht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Op handel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In een product</a:t>
            </a:r>
            <a:r>
              <a:rPr lang="nl-NL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489</Words>
  <Application>Microsoft Office PowerPoint</Application>
  <PresentationFormat>Diavoorstelling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Edwardian Script ITC</vt:lpstr>
      <vt:lpstr>Symbol</vt:lpstr>
      <vt:lpstr>Wingdings</vt:lpstr>
      <vt:lpstr>Kantoorthema</vt:lpstr>
      <vt:lpstr>Handelen in Oost-Azië</vt:lpstr>
      <vt:lpstr>Specerijen</vt:lpstr>
      <vt:lpstr>Europa “ontdekt” Oost-Indië</vt:lpstr>
      <vt:lpstr>De Duyfken in Oostindië</vt:lpstr>
      <vt:lpstr>Indonesië</vt:lpstr>
      <vt:lpstr>Losse compagnieën </vt:lpstr>
      <vt:lpstr>Vereenigde Oostindische Compagnie</vt:lpstr>
      <vt:lpstr>Vereenigde Oostindische Compagnie</vt:lpstr>
      <vt:lpstr>Monopolie</vt:lpstr>
      <vt:lpstr>Monopolie</vt:lpstr>
      <vt:lpstr>Jan Pieterszoon Coen</vt:lpstr>
      <vt:lpstr>Jan Pieterszoon Coen</vt:lpstr>
      <vt:lpstr>Handel in Azië</vt:lpstr>
      <vt:lpstr>Wereldeconomie</vt:lpstr>
      <vt:lpstr>Ondergang van de VOC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130</cp:revision>
  <dcterms:created xsi:type="dcterms:W3CDTF">2011-09-12T12:30:35Z</dcterms:created>
  <dcterms:modified xsi:type="dcterms:W3CDTF">2017-01-17T19:53:29Z</dcterms:modified>
</cp:coreProperties>
</file>